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304" r:id="rId3"/>
    <p:sldId id="305" r:id="rId4"/>
    <p:sldId id="306" r:id="rId5"/>
    <p:sldId id="258" r:id="rId6"/>
    <p:sldId id="259" r:id="rId7"/>
    <p:sldId id="284" r:id="rId8"/>
    <p:sldId id="260" r:id="rId9"/>
    <p:sldId id="285" r:id="rId10"/>
    <p:sldId id="261" r:id="rId11"/>
    <p:sldId id="286" r:id="rId12"/>
    <p:sldId id="262" r:id="rId13"/>
    <p:sldId id="287" r:id="rId14"/>
    <p:sldId id="263" r:id="rId15"/>
    <p:sldId id="288" r:id="rId16"/>
    <p:sldId id="264" r:id="rId17"/>
    <p:sldId id="289" r:id="rId18"/>
    <p:sldId id="265" r:id="rId19"/>
    <p:sldId id="266" r:id="rId20"/>
    <p:sldId id="290" r:id="rId21"/>
    <p:sldId id="267" r:id="rId22"/>
    <p:sldId id="291" r:id="rId23"/>
    <p:sldId id="268" r:id="rId24"/>
    <p:sldId id="292" r:id="rId25"/>
    <p:sldId id="270" r:id="rId26"/>
    <p:sldId id="293" r:id="rId27"/>
    <p:sldId id="271" r:id="rId28"/>
    <p:sldId id="269" r:id="rId29"/>
    <p:sldId id="294" r:id="rId30"/>
    <p:sldId id="278" r:id="rId31"/>
    <p:sldId id="295" r:id="rId32"/>
    <p:sldId id="279" r:id="rId33"/>
    <p:sldId id="280" r:id="rId34"/>
    <p:sldId id="281" r:id="rId35"/>
    <p:sldId id="296" r:id="rId36"/>
    <p:sldId id="282" r:id="rId37"/>
    <p:sldId id="297" r:id="rId38"/>
    <p:sldId id="283" r:id="rId39"/>
    <p:sldId id="299" r:id="rId40"/>
    <p:sldId id="298" r:id="rId41"/>
    <p:sldId id="300" r:id="rId42"/>
    <p:sldId id="301" r:id="rId43"/>
    <p:sldId id="302" r:id="rId44"/>
    <p:sldId id="303" r:id="rId45"/>
    <p:sldId id="277" r:id="rId46"/>
    <p:sldId id="257" r:id="rId47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361" autoAdjust="0"/>
  </p:normalViewPr>
  <p:slideViewPr>
    <p:cSldViewPr>
      <p:cViewPr>
        <p:scale>
          <a:sx n="100" d="100"/>
          <a:sy n="100" d="100"/>
        </p:scale>
        <p:origin x="-204" y="13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886EB-8824-442D-B8E8-8FF9222C1112}" type="datetimeFigureOut">
              <a:rPr lang="pl-PL" smtClean="0"/>
              <a:t>2016-10-05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FC865-C97B-49D6-BFBF-C56D960FC4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682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731E-DDE9-4F27-A372-FA4308B725FF}" type="datetime1">
              <a:rPr lang="pl-PL" smtClean="0"/>
              <a:t>2016-10-05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232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9281-53E4-47D1-9A62-DF7C81B011D7}" type="datetime1">
              <a:rPr lang="pl-PL" smtClean="0"/>
              <a:t>2016-10-05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319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7636A-C0C6-476F-8CEB-7DF61533842B}" type="datetime1">
              <a:rPr lang="pl-PL" smtClean="0"/>
              <a:t>2016-10-05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591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EC4B1-EAF1-4503-838A-39B7FB1DAB7E}" type="datetime1">
              <a:rPr lang="pl-PL" smtClean="0"/>
              <a:t>2016-10-05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395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62DC-79C1-489B-9732-726E715DF21D}" type="datetime1">
              <a:rPr lang="pl-PL" smtClean="0"/>
              <a:t>2016-10-05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004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F448E-8E4A-4529-A4E3-B87D59776257}" type="datetime1">
              <a:rPr lang="pl-PL" smtClean="0"/>
              <a:t>2016-10-05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089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675D5-14B6-44DF-80AC-41933AA96DDF}" type="datetime1">
              <a:rPr lang="pl-PL" smtClean="0"/>
              <a:t>2016-10-05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41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16D3-9861-43F5-8713-1C4AAED82BA6}" type="datetime1">
              <a:rPr lang="pl-PL" smtClean="0"/>
              <a:t>2016-10-05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4318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3233B-95E1-4C2D-8A33-436C9329432B}" type="datetime1">
              <a:rPr lang="pl-PL" smtClean="0"/>
              <a:t>2016-10-05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693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F0E2-566F-4876-B5D2-DC9D985CA3FB}" type="datetime1">
              <a:rPr lang="pl-PL" smtClean="0"/>
              <a:t>2016-10-05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7993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9EA0-E336-4A76-A46D-62E4CB321638}" type="datetime1">
              <a:rPr lang="pl-PL" smtClean="0"/>
              <a:t>2016-10-05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482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79313-01CF-4F89-9F13-ECEF94A1A748}" type="datetime1">
              <a:rPr lang="pl-PL" smtClean="0"/>
              <a:t>2016-10-05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9BCB5-02FC-4AFE-9322-A82946F5515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587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JavaScript/Reference/Global_Objects/Proxy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s://kangax.github.io/compat-table/es6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shint.com/" TargetMode="External"/><Relationship Id="rId2" Type="http://schemas.openxmlformats.org/officeDocument/2006/relationships/hyperlink" Target="http://www.jslin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slint.org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dl.2ality.com/2013/03/es6_codefest.pdf" TargetMode="External"/><Relationship Id="rId2" Type="http://schemas.openxmlformats.org/officeDocument/2006/relationships/hyperlink" Target="https://leanpub.com/understandinges6/read#leanpub-auto-appendix-a-smaller-chang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ebroad.pl/javascript/3964-przeglad-ecmascript-6" TargetMode="External"/><Relationship Id="rId4" Type="http://schemas.openxmlformats.org/officeDocument/2006/relationships/hyperlink" Target="http://java.ociweb.com/mark/programming/JavaScript/ES2015.pdf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 smtClean="0"/>
              <a:t>ECMAScript</a:t>
            </a:r>
            <a:r>
              <a:rPr lang="pl-PL" dirty="0" smtClean="0"/>
              <a:t> </a:t>
            </a:r>
            <a:r>
              <a:rPr lang="pl-PL" dirty="0" smtClean="0"/>
              <a:t>2015 (ES6)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Marcin Baranowski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381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Domyślne parametry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Pozwalają na unikanie:</a:t>
            </a:r>
          </a:p>
          <a:p>
            <a:pPr lvl="1"/>
            <a:r>
              <a:rPr lang="pl-PL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pl-PL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 param = 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param </a:t>
            </a: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|| 1;</a:t>
            </a:r>
          </a:p>
          <a:p>
            <a:pPr marL="0" indent="0">
              <a:buNone/>
            </a:pPr>
            <a:endParaRPr lang="pl-PL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pl-P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f(list, </a:t>
            </a:r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indexA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 = 0, </a:t>
            </a:r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indexB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list.length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pl-PL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pl-PL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 [list, </a:t>
            </a:r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indexA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indexB</a:t>
            </a: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pl-PL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38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5589240"/>
            <a:ext cx="8229600" cy="1143000"/>
          </a:xfrm>
        </p:spPr>
        <p:txBody>
          <a:bodyPr>
            <a:noAutofit/>
          </a:bodyPr>
          <a:lstStyle/>
          <a:p>
            <a:r>
              <a:rPr lang="pl-PL" sz="8000" dirty="0">
                <a:solidFill>
                  <a:srgbClr val="FF0000"/>
                </a:solidFill>
              </a:rPr>
              <a:t>Funkcje strzałkowe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805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Funkcje strzałkowe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Skrót składniowy</a:t>
            </a:r>
          </a:p>
          <a:p>
            <a:pPr marL="0" indent="0">
              <a:buNone/>
            </a:pP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=&gt; {} </a:t>
            </a:r>
            <a:r>
              <a:rPr lang="pl-PL" b="1" dirty="0" smtClean="0"/>
              <a:t>zamiast</a:t>
            </a:r>
            <a:r>
              <a:rPr lang="pl-PL" dirty="0" smtClean="0"/>
              <a:t> </a:t>
            </a:r>
            <a:r>
              <a:rPr lang="pl-PL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{}</a:t>
            </a:r>
          </a:p>
          <a:p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Pozwala unikać kłopotów z </a:t>
            </a:r>
            <a:r>
              <a:rPr lang="pl-PL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endParaRPr lang="pl-PL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pl-PL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zachowuje tą samą wartość, jaka jest w zakresie, w którym wywoływana jest funkcja strzałkowa</a:t>
            </a:r>
          </a:p>
          <a:p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Wykorzystywane w lambdach</a:t>
            </a:r>
          </a:p>
          <a:p>
            <a:pPr marL="0" indent="0">
              <a:buNone/>
            </a:pPr>
            <a:endParaRPr lang="pl-PL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pl-PL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38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-2628800" y="55892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l-PL" sz="10700" dirty="0">
                <a:solidFill>
                  <a:srgbClr val="FF0000"/>
                </a:solidFill>
              </a:rPr>
              <a:t>Klasy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938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Klasy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Syntax</a:t>
            </a:r>
            <a:r>
              <a:rPr lang="pl-PL" dirty="0" smtClean="0"/>
              <a:t> </a:t>
            </a:r>
            <a:r>
              <a:rPr lang="pl-PL" dirty="0" err="1" smtClean="0"/>
              <a:t>sugar</a:t>
            </a:r>
            <a:r>
              <a:rPr lang="pl-PL" dirty="0" smtClean="0"/>
              <a:t> dla prototypów</a:t>
            </a:r>
          </a:p>
          <a:p>
            <a:r>
              <a:rPr lang="pl-PL" dirty="0" smtClean="0"/>
              <a:t>Dziedziczenie i słowo kluczowe </a:t>
            </a:r>
            <a:r>
              <a:rPr lang="pl-PL" b="1" dirty="0" smtClean="0"/>
              <a:t>super</a:t>
            </a:r>
          </a:p>
          <a:p>
            <a:r>
              <a:rPr lang="pl-PL" dirty="0" smtClean="0"/>
              <a:t>Metody statyczne</a:t>
            </a:r>
          </a:p>
          <a:p>
            <a:r>
              <a:rPr lang="pl-PL" dirty="0" smtClean="0"/>
              <a:t>Przesłanianie metod</a:t>
            </a:r>
          </a:p>
          <a:p>
            <a:r>
              <a:rPr lang="pl-PL" dirty="0" smtClean="0"/>
              <a:t>Brak hermetyzacji </a:t>
            </a:r>
            <a:r>
              <a:rPr lang="pl-PL" dirty="0" smtClean="0">
                <a:sym typeface="Wingdings" panose="05000000000000000000" pitchFamily="2" charset="2"/>
              </a:rPr>
              <a:t>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38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3000" r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-1188640" y="0"/>
            <a:ext cx="8229600" cy="1143000"/>
          </a:xfrm>
        </p:spPr>
        <p:txBody>
          <a:bodyPr>
            <a:noAutofit/>
          </a:bodyPr>
          <a:lstStyle/>
          <a:p>
            <a:r>
              <a:rPr lang="pl-PL" sz="6600" dirty="0" err="1">
                <a:solidFill>
                  <a:srgbClr val="FF0000"/>
                </a:solidFill>
              </a:rPr>
              <a:t>Destrukturyzacja</a:t>
            </a:r>
            <a:endParaRPr lang="pl-PL" sz="6600" dirty="0">
              <a:solidFill>
                <a:srgbClr val="FF0000"/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610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Destrukturyzacja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Skraca kod</a:t>
            </a:r>
          </a:p>
          <a:p>
            <a:r>
              <a:rPr lang="pl-PL" dirty="0" smtClean="0"/>
              <a:t>Pozwala wydobywać z obiektów/tablic tylko interesujące nas dane</a:t>
            </a:r>
          </a:p>
          <a:p>
            <a:endParaRPr lang="pl-PL" dirty="0" smtClean="0"/>
          </a:p>
          <a:p>
            <a:pPr marL="0" indent="0">
              <a:buNone/>
            </a:pPr>
            <a:r>
              <a:rPr lang="pl-PL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 = { </a:t>
            </a:r>
            <a:r>
              <a:rPr lang="pl-PL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: "</a:t>
            </a:r>
            <a:r>
              <a:rPr lang="pl-PL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Identifier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pl-PL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: "</a:t>
            </a:r>
            <a:r>
              <a:rPr lang="pl-PL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pl-PL" sz="2400" b="1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pl-PL" sz="2400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pl-PL" sz="2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pl-PL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sz="2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pl-PL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= </a:t>
            </a:r>
            <a:r>
              <a:rPr lang="pl-PL" sz="2400" b="1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pl-PL" sz="2400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console.log(</a:t>
            </a: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); // "</a:t>
            </a: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Identifier</a:t>
            </a: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console.log(</a:t>
            </a: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// "</a:t>
            </a: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38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267744" y="5715000"/>
            <a:ext cx="8229600" cy="1143000"/>
          </a:xfrm>
        </p:spPr>
        <p:txBody>
          <a:bodyPr>
            <a:normAutofit/>
          </a:bodyPr>
          <a:lstStyle/>
          <a:p>
            <a:r>
              <a:rPr lang="pl-PL" sz="6600" dirty="0" smtClean="0">
                <a:solidFill>
                  <a:srgbClr val="FF0000"/>
                </a:solidFill>
              </a:rPr>
              <a:t>Rest </a:t>
            </a:r>
            <a:r>
              <a:rPr lang="pl-PL" sz="6600" dirty="0" err="1" smtClean="0">
                <a:solidFill>
                  <a:srgbClr val="FF0000"/>
                </a:solidFill>
              </a:rPr>
              <a:t>parameters</a:t>
            </a:r>
            <a:endParaRPr lang="pl-PL" sz="6600" dirty="0">
              <a:solidFill>
                <a:srgbClr val="FF0000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100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Rest </a:t>
            </a:r>
            <a:r>
              <a:rPr lang="pl-PL" dirty="0" err="1" smtClean="0"/>
              <a:t>parameters</a:t>
            </a:r>
            <a:r>
              <a:rPr lang="pl-PL" dirty="0" smtClean="0"/>
              <a:t> (</a:t>
            </a:r>
            <a:r>
              <a:rPr lang="pl-PL" dirty="0" err="1" smtClean="0"/>
              <a:t>varargs</a:t>
            </a:r>
            <a:r>
              <a:rPr lang="pl-PL" dirty="0" smtClean="0"/>
              <a:t>)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Alternatywa dla </a:t>
            </a:r>
            <a:r>
              <a:rPr lang="pl-PL" b="1" dirty="0" err="1" smtClean="0"/>
              <a:t>arguments</a:t>
            </a:r>
            <a:endParaRPr lang="pl-PL" b="1" dirty="0" smtClean="0"/>
          </a:p>
          <a:p>
            <a:r>
              <a:rPr lang="pl-PL" dirty="0" smtClean="0"/>
              <a:t>Kod jest bardziej czytelny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pl-PL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pl-PL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(...</a:t>
            </a:r>
            <a:r>
              <a:rPr lang="pl-PL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pl-PL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r>
              <a:rPr lang="pl-PL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pl-PL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l-PL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pl-PL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l-PL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pl-PL" sz="1800" dirty="0">
                <a:latin typeface="Consolas" panose="020B0609020204030204" pitchFamily="49" charset="0"/>
                <a:cs typeface="Consolas" panose="020B0609020204030204" pitchFamily="49" charset="0"/>
              </a:rPr>
              <a:t> i = 0, len = </a:t>
            </a:r>
            <a:r>
              <a:rPr lang="pl-PL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pl-PL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.length</a:t>
            </a:r>
            <a:r>
              <a:rPr lang="pl-PL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pl-PL" sz="1800" dirty="0">
                <a:latin typeface="Consolas" panose="020B0609020204030204" pitchFamily="49" charset="0"/>
                <a:cs typeface="Consolas" panose="020B0609020204030204" pitchFamily="49" charset="0"/>
              </a:rPr>
              <a:t>i &lt; len; i++) { </a:t>
            </a:r>
            <a:r>
              <a:rPr lang="pl-PL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console.log(</a:t>
            </a:r>
            <a:r>
              <a:rPr lang="pl-PL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pl-PL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[i])</a:t>
            </a:r>
          </a:p>
          <a:p>
            <a:pPr marL="0" indent="0">
              <a:buNone/>
            </a:pPr>
            <a:r>
              <a:rPr lang="pl-PL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l-PL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marL="0" indent="0">
              <a:buNone/>
            </a:pPr>
            <a:r>
              <a:rPr lang="pl-PL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pl-PL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Spread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Odwrotność </a:t>
            </a:r>
            <a:r>
              <a:rPr lang="pl-PL" b="1" dirty="0" err="1" smtClean="0"/>
              <a:t>rest</a:t>
            </a:r>
            <a:r>
              <a:rPr lang="pl-PL" b="1" dirty="0" smtClean="0"/>
              <a:t> </a:t>
            </a:r>
            <a:r>
              <a:rPr lang="pl-PL" b="1" dirty="0" err="1" smtClean="0"/>
              <a:t>parameters</a:t>
            </a:r>
            <a:endParaRPr lang="pl-PL" b="1" dirty="0" smtClean="0"/>
          </a:p>
          <a:p>
            <a:r>
              <a:rPr lang="pl-PL" dirty="0" smtClean="0"/>
              <a:t>Rozkłada tablicę na </a:t>
            </a:r>
            <a:r>
              <a:rPr lang="pl-PL" dirty="0" err="1" smtClean="0"/>
              <a:t>pojedyńcze</a:t>
            </a:r>
            <a:r>
              <a:rPr lang="pl-PL" dirty="0" smtClean="0"/>
              <a:t> elementy</a:t>
            </a:r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send(what, where,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toWhom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"I'm sending " + what + " to " +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toWhom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 + " who is in " + where + ".";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pl-PL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pl-PL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r>
              <a:rPr lang="pl-PL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l-PL" sz="1800" dirty="0"/>
              <a:t>...["the </a:t>
            </a:r>
            <a:r>
              <a:rPr lang="pl-PL" sz="1800" dirty="0" err="1"/>
              <a:t>letter</a:t>
            </a:r>
            <a:r>
              <a:rPr lang="pl-PL" sz="1800" dirty="0"/>
              <a:t>", "Poland", "Mike"]))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513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81000" r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-2484784" y="4149080"/>
            <a:ext cx="8229600" cy="1143000"/>
          </a:xfrm>
        </p:spPr>
        <p:txBody>
          <a:bodyPr>
            <a:noAutofit/>
          </a:bodyPr>
          <a:lstStyle/>
          <a:p>
            <a:r>
              <a:rPr lang="pl-PL" sz="7200" dirty="0" smtClean="0">
                <a:solidFill>
                  <a:srgbClr val="FF0000"/>
                </a:solidFill>
              </a:rPr>
              <a:t>Symbole</a:t>
            </a:r>
            <a:endParaRPr lang="pl-PL" sz="7200" dirty="0">
              <a:solidFill>
                <a:srgbClr val="FF0000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177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Symbole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 smtClean="0"/>
              <a:t>Nowy typ prymitywny</a:t>
            </a:r>
          </a:p>
          <a:p>
            <a:r>
              <a:rPr lang="pl-PL" dirty="0" smtClean="0"/>
              <a:t>Tworzony </a:t>
            </a:r>
            <a:r>
              <a:rPr lang="pl-PL" dirty="0"/>
              <a:t>przez użycie </a:t>
            </a:r>
            <a:r>
              <a:rPr lang="pl-PL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Symbol()</a:t>
            </a:r>
            <a:r>
              <a:rPr lang="pl-PL" b="1" dirty="0" smtClean="0"/>
              <a:t> </a:t>
            </a:r>
            <a:r>
              <a:rPr lang="pl-PL" dirty="0" smtClean="0"/>
              <a:t>(Bez </a:t>
            </a:r>
            <a:r>
              <a:rPr lang="pl-PL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pl-PL" dirty="0" smtClean="0"/>
              <a:t>!)</a:t>
            </a:r>
          </a:p>
          <a:p>
            <a:r>
              <a:rPr lang="pl-PL" dirty="0" smtClean="0"/>
              <a:t>Mogą zostać użyte jako klucze (aby odwołać się do wartości w obiekcie)</a:t>
            </a:r>
          </a:p>
          <a:p>
            <a:r>
              <a:rPr lang="pl-PL" dirty="0" smtClean="0"/>
              <a:t>S. może pomóc w debugowaniu</a:t>
            </a:r>
          </a:p>
          <a:p>
            <a:r>
              <a:rPr lang="pl-PL" dirty="0" smtClean="0"/>
              <a:t>S. może być współdzielony</a:t>
            </a:r>
          </a:p>
          <a:p>
            <a:r>
              <a:rPr lang="pl-PL" dirty="0" smtClean="0"/>
              <a:t>Wbudowane s. pozwalają na modyfikacje domyślnych </a:t>
            </a:r>
            <a:r>
              <a:rPr lang="pl-PL" dirty="0" err="1" smtClean="0"/>
              <a:t>zachowań</a:t>
            </a:r>
            <a:r>
              <a:rPr lang="pl-PL" dirty="0"/>
              <a:t> (</a:t>
            </a:r>
            <a:r>
              <a:rPr lang="pl-PL" dirty="0" err="1" smtClean="0"/>
              <a:t>hasInstance</a:t>
            </a:r>
            <a:r>
              <a:rPr lang="pl-PL" dirty="0" smtClean="0"/>
              <a:t>, </a:t>
            </a:r>
            <a:r>
              <a:rPr lang="pl-PL" dirty="0" err="1" smtClean="0"/>
              <a:t>match</a:t>
            </a:r>
            <a:r>
              <a:rPr lang="pl-PL" dirty="0" smtClean="0"/>
              <a:t>, </a:t>
            </a:r>
            <a:r>
              <a:rPr lang="pl-PL" dirty="0" err="1" smtClean="0"/>
              <a:t>split</a:t>
            </a:r>
            <a:r>
              <a:rPr lang="pl-PL" dirty="0" smtClean="0"/>
              <a:t>, etc.)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>
            <a:noAutofit/>
          </a:bodyPr>
          <a:lstStyle/>
          <a:p>
            <a:r>
              <a:rPr lang="pl-PL" sz="5400" dirty="0" smtClean="0">
                <a:solidFill>
                  <a:srgbClr val="FF0000"/>
                </a:solidFill>
              </a:rPr>
              <a:t>Rozszerzone literały obiektu</a:t>
            </a:r>
            <a:endParaRPr lang="pl-PL" sz="5400" dirty="0">
              <a:solidFill>
                <a:srgbClr val="FF0000"/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053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Rozszerzone literały obiektu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b="1" dirty="0" smtClean="0"/>
              <a:t>Kiedyś:</a:t>
            </a: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createPerson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(name, age) { </a:t>
            </a:r>
            <a:endParaRPr lang="pl-PL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name: name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endParaRPr lang="pl-PL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: age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pl-PL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pl-PL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b="1" dirty="0" smtClean="0"/>
              <a:t>Teraz:</a:t>
            </a:r>
            <a:endParaRPr lang="pl-PL" b="1" dirty="0"/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createPerson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(name, age)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pl-PL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name, age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pl-PL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pl-P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t="-10000" r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-1044624" y="5589240"/>
            <a:ext cx="8229600" cy="1143000"/>
          </a:xfrm>
        </p:spPr>
        <p:txBody>
          <a:bodyPr>
            <a:noAutofit/>
          </a:bodyPr>
          <a:lstStyle/>
          <a:p>
            <a:r>
              <a:rPr lang="pl-PL" sz="7200" dirty="0" smtClean="0">
                <a:solidFill>
                  <a:srgbClr val="FF0000"/>
                </a:solidFill>
              </a:rPr>
              <a:t>Mapy i zbiory</a:t>
            </a:r>
            <a:endParaRPr lang="pl-PL" sz="7200" dirty="0">
              <a:solidFill>
                <a:srgbClr val="FF0000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079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Mapy i Zbiory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Podobnie jak w Javie:</a:t>
            </a:r>
          </a:p>
          <a:p>
            <a:pPr lvl="1"/>
            <a:r>
              <a:rPr lang="pl-PL" dirty="0" smtClean="0"/>
              <a:t>Map</a:t>
            </a:r>
          </a:p>
          <a:p>
            <a:pPr lvl="1"/>
            <a:r>
              <a:rPr lang="pl-PL" dirty="0" err="1" smtClean="0"/>
              <a:t>WeakMap</a:t>
            </a:r>
            <a:endParaRPr lang="pl-PL" dirty="0" smtClean="0"/>
          </a:p>
          <a:p>
            <a:pPr lvl="1"/>
            <a:r>
              <a:rPr lang="pl-PL" dirty="0" smtClean="0"/>
              <a:t>Set</a:t>
            </a:r>
          </a:p>
          <a:p>
            <a:pPr lvl="1"/>
            <a:r>
              <a:rPr lang="pl-PL" dirty="0" err="1" smtClean="0"/>
              <a:t>WeakSet</a:t>
            </a:r>
            <a:endParaRPr lang="pl-PL" dirty="0" smtClean="0"/>
          </a:p>
          <a:p>
            <a:r>
              <a:rPr lang="pl-PL" dirty="0" smtClean="0"/>
              <a:t>Mapy i zbiory mają metodę </a:t>
            </a:r>
            <a:r>
              <a:rPr lang="pl-PL" dirty="0" err="1" smtClean="0"/>
              <a:t>forEach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z="8000" dirty="0" err="1" smtClean="0">
                <a:solidFill>
                  <a:srgbClr val="FF0000"/>
                </a:solidFill>
              </a:rPr>
              <a:t>Iteratory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598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Iteratory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Odwiedzają obiekty w sekwencji</a:t>
            </a:r>
          </a:p>
          <a:p>
            <a:r>
              <a:rPr lang="pl-PL" dirty="0" err="1" smtClean="0"/>
              <a:t>Iterator</a:t>
            </a:r>
            <a:r>
              <a:rPr lang="pl-PL" dirty="0" smtClean="0"/>
              <a:t> posiada funkcję </a:t>
            </a:r>
            <a:r>
              <a:rPr lang="pl-PL" b="1" dirty="0" err="1" smtClean="0"/>
              <a:t>next</a:t>
            </a:r>
            <a:r>
              <a:rPr lang="pl-PL" dirty="0" smtClean="0"/>
              <a:t>, która zwraca obiekt {</a:t>
            </a:r>
            <a:r>
              <a:rPr lang="pl-PL" b="1" dirty="0" err="1" smtClean="0"/>
              <a:t>done,value</a:t>
            </a:r>
            <a:r>
              <a:rPr lang="pl-PL" dirty="0" smtClean="0"/>
              <a:t>} 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foreach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Alternatywa dla </a:t>
            </a:r>
            <a:r>
              <a:rPr lang="pl-PL" dirty="0" err="1" smtClean="0"/>
              <a:t>Array.forEach</a:t>
            </a:r>
            <a:endParaRPr lang="pl-PL" dirty="0" smtClean="0"/>
          </a:p>
          <a:p>
            <a:r>
              <a:rPr lang="pl-PL" dirty="0" smtClean="0"/>
              <a:t>Nie jest ograniczona tylko do tablic</a:t>
            </a:r>
          </a:p>
          <a:p>
            <a:r>
              <a:rPr lang="pl-PL" dirty="0" smtClean="0"/>
              <a:t>Działa z </a:t>
            </a:r>
            <a:r>
              <a:rPr lang="pl-PL" dirty="0" err="1" smtClean="0"/>
              <a:t>iteratorami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-2772816" y="5805264"/>
            <a:ext cx="8229600" cy="1143000"/>
          </a:xfrm>
        </p:spPr>
        <p:txBody>
          <a:bodyPr/>
          <a:lstStyle/>
          <a:p>
            <a:r>
              <a:rPr lang="pl-PL" dirty="0" smtClean="0">
                <a:solidFill>
                  <a:srgbClr val="FF0000"/>
                </a:solidFill>
              </a:rPr>
              <a:t>Generatory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778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28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Generatory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Zwracają </a:t>
            </a:r>
            <a:r>
              <a:rPr lang="pl-PL" dirty="0" err="1" smtClean="0"/>
              <a:t>iteratory</a:t>
            </a:r>
            <a:endParaRPr lang="pl-PL" dirty="0" smtClean="0"/>
          </a:p>
          <a:p>
            <a:r>
              <a:rPr lang="pl-PL" dirty="0" smtClean="0"/>
              <a:t>Deklaracja przy pomocy gwiazdki </a:t>
            </a:r>
          </a:p>
          <a:p>
            <a:pPr marL="0" indent="0">
              <a:buNone/>
            </a:pPr>
            <a:r>
              <a:rPr lang="pl-PL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createIterator</a:t>
            </a: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l-PL" dirty="0" smtClean="0"/>
              <a:t>Używają słowa kluczowego </a:t>
            </a:r>
            <a:r>
              <a:rPr lang="pl-PL" b="1" dirty="0" err="1" smtClean="0"/>
              <a:t>yield</a:t>
            </a:r>
            <a:endParaRPr lang="pl-PL" b="1" dirty="0" smtClean="0"/>
          </a:p>
          <a:p>
            <a:endParaRPr lang="pl-PL" sz="2400" b="1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7544" y="5517232"/>
            <a:ext cx="8229600" cy="1143000"/>
          </a:xfrm>
        </p:spPr>
        <p:txBody>
          <a:bodyPr>
            <a:normAutofit/>
          </a:bodyPr>
          <a:lstStyle/>
          <a:p>
            <a:r>
              <a:rPr lang="pl-PL" sz="6600" dirty="0">
                <a:solidFill>
                  <a:srgbClr val="FF0000"/>
                </a:solidFill>
              </a:rPr>
              <a:t>Literały numeryczne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578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Literały numeryczne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Pozwalają na określenie systemu numerycznego</a:t>
            </a:r>
          </a:p>
          <a:p>
            <a:r>
              <a:rPr lang="pl-PL" dirty="0" smtClean="0"/>
              <a:t>Np:</a:t>
            </a:r>
          </a:p>
          <a:p>
            <a:pPr lvl="1"/>
            <a:r>
              <a:rPr lang="pl-PL" dirty="0" smtClean="0"/>
              <a:t>0b111 = 7 (system binarny)</a:t>
            </a:r>
          </a:p>
          <a:p>
            <a:pPr lvl="1"/>
            <a:r>
              <a:rPr lang="pl-PL" dirty="0" smtClean="0"/>
              <a:t>0o17 = </a:t>
            </a:r>
            <a:r>
              <a:rPr lang="pl-PL" dirty="0"/>
              <a:t>15 (system </a:t>
            </a:r>
            <a:r>
              <a:rPr lang="pl-PL" dirty="0" smtClean="0"/>
              <a:t>ósemkowy)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Literały szablonów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Coś w stylu </a:t>
            </a:r>
            <a:r>
              <a:rPr lang="pl-PL" dirty="0" err="1" smtClean="0"/>
              <a:t>angularowego</a:t>
            </a:r>
            <a:r>
              <a:rPr lang="pl-PL" dirty="0" smtClean="0"/>
              <a:t>: </a:t>
            </a:r>
            <a:r>
              <a:rPr lang="pl-PL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{{</a:t>
            </a:r>
            <a:r>
              <a:rPr lang="pl-PL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obiekt.wartość</a:t>
            </a:r>
            <a:r>
              <a:rPr lang="pl-PL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</a:p>
          <a:p>
            <a:r>
              <a:rPr lang="pl-PL" dirty="0" smtClean="0">
                <a:cs typeface="Consolas" panose="020B0609020204030204" pitchFamily="49" charset="0"/>
              </a:rPr>
              <a:t>Pozwalają na unikanie konkatenacji</a:t>
            </a:r>
          </a:p>
          <a:p>
            <a:r>
              <a:rPr lang="pl-PL" dirty="0" smtClean="0">
                <a:cs typeface="Consolas" panose="020B0609020204030204" pitchFamily="49" charset="0"/>
              </a:rPr>
              <a:t>Umożliwiają tworzenie </a:t>
            </a:r>
            <a:r>
              <a:rPr lang="pl-PL" b="1" dirty="0" err="1" smtClean="0">
                <a:cs typeface="Consolas" panose="020B0609020204030204" pitchFamily="49" charset="0"/>
              </a:rPr>
              <a:t>multiline</a:t>
            </a:r>
            <a:r>
              <a:rPr lang="pl-PL" b="1" dirty="0" smtClean="0">
                <a:cs typeface="Consolas" panose="020B0609020204030204" pitchFamily="49" charset="0"/>
              </a:rPr>
              <a:t> </a:t>
            </a:r>
            <a:r>
              <a:rPr lang="pl-PL" b="1" dirty="0" err="1" smtClean="0">
                <a:cs typeface="Consolas" panose="020B0609020204030204" pitchFamily="49" charset="0"/>
              </a:rPr>
              <a:t>strings</a:t>
            </a:r>
            <a:r>
              <a:rPr lang="pl-PL" dirty="0" smtClean="0">
                <a:cs typeface="Consolas" panose="020B0609020204030204" pitchFamily="49" charset="0"/>
              </a:rPr>
              <a:t> bez potrzeby używania dodatkowych znaków</a:t>
            </a:r>
          </a:p>
          <a:p>
            <a:r>
              <a:rPr lang="pl-PL" dirty="0" smtClean="0">
                <a:cs typeface="Consolas" panose="020B0609020204030204" pitchFamily="49" charset="0"/>
              </a:rPr>
              <a:t>Tworzone przy użyciu odwrotnego apostrofu (ten przy tyldzie </a:t>
            </a:r>
            <a:r>
              <a:rPr lang="pl-PL" dirty="0" smtClean="0">
                <a:cs typeface="Consolas" panose="020B0609020204030204" pitchFamily="49" charset="0"/>
                <a:sym typeface="Wingdings" panose="05000000000000000000" pitchFamily="2" charset="2"/>
              </a:rPr>
              <a:t>)</a:t>
            </a:r>
            <a:endParaRPr lang="pl-PL" dirty="0">
              <a:cs typeface="Consolas" panose="020B0609020204030204" pitchFamily="49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Obietnice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 smtClean="0"/>
              <a:t>Teraz jako standard w języku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573016"/>
            <a:ext cx="2857500" cy="2857500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3491880" y="5507186"/>
            <a:ext cx="555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 smtClean="0">
                <a:latin typeface="Edwardian Script ITC" panose="030303020407070D0804" pitchFamily="66" charset="0"/>
              </a:rPr>
              <a:t>„Obiecali szklane domy…”</a:t>
            </a:r>
            <a:endParaRPr lang="pl-PL" sz="5400" dirty="0">
              <a:latin typeface="Edwardian Script ITC" panose="030303020407070D0804" pitchFamily="66" charset="0"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-1188640" y="3861048"/>
            <a:ext cx="8229600" cy="1143000"/>
          </a:xfrm>
        </p:spPr>
        <p:txBody>
          <a:bodyPr>
            <a:noAutofit/>
          </a:bodyPr>
          <a:lstStyle/>
          <a:p>
            <a:r>
              <a:rPr lang="pl-PL" sz="11500" dirty="0" smtClean="0">
                <a:solidFill>
                  <a:srgbClr val="FF0000"/>
                </a:solidFill>
              </a:rPr>
              <a:t>Moduły</a:t>
            </a:r>
            <a:endParaRPr lang="pl-PL" sz="11500" dirty="0">
              <a:solidFill>
                <a:srgbClr val="FF0000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764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Moduły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Pozwalają na lepsze zarządzanie projektem</a:t>
            </a:r>
          </a:p>
          <a:p>
            <a:r>
              <a:rPr lang="pl-PL" dirty="0" smtClean="0"/>
              <a:t>Możliwe jest importowanie pojedynczych elementów, jak i całego modułu</a:t>
            </a:r>
          </a:p>
          <a:p>
            <a:r>
              <a:rPr lang="pl-PL" dirty="0" smtClean="0"/>
              <a:t>Możliwe jest asynchroniczne ładowanie modułów po stronie klienta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915816" y="5715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l-PL" sz="7300" dirty="0" smtClean="0">
                <a:solidFill>
                  <a:srgbClr val="FF0000"/>
                </a:solidFill>
              </a:rPr>
              <a:t>Pośrednicy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042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Pośrednicy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Przypadki użycia:</a:t>
            </a:r>
          </a:p>
          <a:p>
            <a:pPr lvl="1"/>
            <a:r>
              <a:rPr lang="pl-PL" dirty="0" smtClean="0"/>
              <a:t>Przechwytywanie </a:t>
            </a:r>
            <a:r>
              <a:rPr lang="pl-PL" dirty="0" err="1" smtClean="0"/>
              <a:t>wywołań</a:t>
            </a:r>
            <a:r>
              <a:rPr lang="pl-PL" dirty="0" smtClean="0"/>
              <a:t> metod obiektu</a:t>
            </a:r>
          </a:p>
          <a:p>
            <a:pPr lvl="1"/>
            <a:r>
              <a:rPr lang="pl-PL" dirty="0" smtClean="0"/>
              <a:t>Implementowanie dostępu do bazy danych</a:t>
            </a:r>
          </a:p>
          <a:p>
            <a:pPr lvl="1"/>
            <a:r>
              <a:rPr lang="pl-PL" dirty="0" smtClean="0"/>
              <a:t>Logowanie informacji</a:t>
            </a:r>
          </a:p>
          <a:p>
            <a:r>
              <a:rPr lang="pl-PL" dirty="0" smtClean="0"/>
              <a:t>Użycie poprzez </a:t>
            </a:r>
            <a:r>
              <a:rPr lang="pl-PL" dirty="0" err="1" smtClean="0"/>
              <a:t>new</a:t>
            </a:r>
            <a:r>
              <a:rPr lang="pl-PL" dirty="0" smtClean="0"/>
              <a:t> Proxy(target, handler)</a:t>
            </a:r>
          </a:p>
          <a:p>
            <a:r>
              <a:rPr lang="pl-PL" dirty="0" smtClean="0"/>
              <a:t>Handler ma metody-pułapki. Ich lista dostępna jest np. </a:t>
            </a:r>
            <a:r>
              <a:rPr lang="pl-PL" dirty="0" smtClean="0">
                <a:hlinkClick r:id="rId2"/>
              </a:rPr>
              <a:t>tu.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8000" dirty="0" smtClean="0"/>
              <a:t>KONIEC CZĘŚCI 1</a:t>
            </a:r>
            <a:endParaRPr lang="pl-PL" sz="80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8459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778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Pokrycie</a:t>
            </a:r>
            <a:endParaRPr lang="pl-PL" dirty="0"/>
          </a:p>
        </p:txBody>
      </p:sp>
      <p:pic>
        <p:nvPicPr>
          <p:cNvPr id="4" name="Symbol zastępczy zawartości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16832"/>
            <a:ext cx="6917183" cy="4298055"/>
          </a:xfrm>
        </p:spPr>
      </p:pic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321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Tłumaczolatory</a:t>
            </a:r>
            <a:r>
              <a:rPr lang="pl-PL" dirty="0" smtClean="0"/>
              <a:t>?? (</a:t>
            </a:r>
            <a:r>
              <a:rPr lang="pl-PL" dirty="0" err="1" smtClean="0"/>
              <a:t>transpilers</a:t>
            </a:r>
            <a:r>
              <a:rPr lang="pl-PL" dirty="0" smtClean="0"/>
              <a:t>)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Babel</a:t>
            </a:r>
          </a:p>
          <a:p>
            <a:r>
              <a:rPr lang="pl-PL" dirty="0" err="1" smtClean="0"/>
              <a:t>Traceur</a:t>
            </a:r>
            <a:endParaRPr lang="pl-PL" dirty="0" smtClean="0"/>
          </a:p>
          <a:p>
            <a:r>
              <a:rPr lang="pl-PL" dirty="0" err="1" smtClean="0"/>
              <a:t>TypeScript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500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Hinty</a:t>
            </a:r>
            <a:r>
              <a:rPr lang="pl-PL" dirty="0" smtClean="0"/>
              <a:t> i </a:t>
            </a:r>
            <a:r>
              <a:rPr lang="pl-PL" dirty="0" err="1" smtClean="0"/>
              <a:t>linty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>
                <a:hlinkClick r:id="rId2"/>
              </a:rPr>
              <a:t>JSLint</a:t>
            </a:r>
            <a:endParaRPr lang="pl-PL" dirty="0" smtClean="0"/>
          </a:p>
          <a:p>
            <a:r>
              <a:rPr lang="pl-PL" dirty="0" err="1" smtClean="0">
                <a:hlinkClick r:id="rId3"/>
              </a:rPr>
              <a:t>JSHint</a:t>
            </a:r>
            <a:endParaRPr lang="pl-PL" dirty="0" smtClean="0"/>
          </a:p>
          <a:p>
            <a:r>
              <a:rPr lang="pl-PL" dirty="0" err="1" smtClean="0">
                <a:hlinkClick r:id="rId4"/>
              </a:rPr>
              <a:t>ESLint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924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945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ES </a:t>
            </a:r>
            <a:r>
              <a:rPr lang="pl-PL" dirty="0" smtClean="0"/>
              <a:t>2016 (ES7)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Słowa kluczowe </a:t>
            </a:r>
            <a:r>
              <a:rPr lang="pl-PL" b="1" dirty="0" err="1" smtClean="0"/>
              <a:t>async</a:t>
            </a:r>
            <a:r>
              <a:rPr lang="pl-PL" b="1" dirty="0" smtClean="0"/>
              <a:t> </a:t>
            </a:r>
            <a:r>
              <a:rPr lang="pl-PL" dirty="0" smtClean="0"/>
              <a:t>i</a:t>
            </a:r>
            <a:r>
              <a:rPr lang="pl-PL" b="1" dirty="0" smtClean="0"/>
              <a:t> </a:t>
            </a:r>
            <a:r>
              <a:rPr lang="pl-PL" b="1" dirty="0" err="1" smtClean="0"/>
              <a:t>await</a:t>
            </a:r>
            <a:endParaRPr lang="pl-PL" b="1" dirty="0" smtClean="0"/>
          </a:p>
          <a:p>
            <a:r>
              <a:rPr lang="pl-PL" dirty="0" smtClean="0"/>
              <a:t>Typy</a:t>
            </a:r>
          </a:p>
          <a:p>
            <a:r>
              <a:rPr lang="pl-PL" dirty="0" smtClean="0"/>
              <a:t>Metoda </a:t>
            </a:r>
            <a:r>
              <a:rPr lang="pl-PL" dirty="0" err="1" smtClean="0"/>
              <a:t>observe</a:t>
            </a:r>
            <a:r>
              <a:rPr lang="pl-PL" dirty="0" smtClean="0"/>
              <a:t> (klasy Object)</a:t>
            </a:r>
          </a:p>
          <a:p>
            <a:r>
              <a:rPr lang="pl-PL" dirty="0" err="1" smtClean="0"/>
              <a:t>Immutables</a:t>
            </a:r>
            <a:endParaRPr lang="pl-PL" dirty="0" smtClean="0"/>
          </a:p>
          <a:p>
            <a:r>
              <a:rPr lang="pl-PL" dirty="0" smtClean="0"/>
              <a:t>… i inne</a:t>
            </a:r>
          </a:p>
          <a:p>
            <a:r>
              <a:rPr lang="pl-PL" dirty="0" smtClean="0"/>
              <a:t>Na dzień dzisiejszy znacznie mniejsze (w </a:t>
            </a:r>
            <a:r>
              <a:rPr lang="pl-PL" dirty="0" err="1" smtClean="0"/>
              <a:t>porówaniniu</a:t>
            </a:r>
            <a:r>
              <a:rPr lang="pl-PL" dirty="0" smtClean="0"/>
              <a:t> z ES6) wsparcie przeglądarek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615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Źródła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</a:t>
            </a:r>
            <a:r>
              <a:rPr lang="pl-PL" dirty="0" smtClean="0">
                <a:hlinkClick r:id="rId2"/>
              </a:rPr>
              <a:t>leanpub.com/understandinges6/read#leanpub-auto-appendix-a-smaller-changes</a:t>
            </a:r>
            <a:endParaRPr lang="pl-PL" dirty="0" smtClean="0"/>
          </a:p>
          <a:p>
            <a:r>
              <a:rPr lang="pl-PL" dirty="0">
                <a:hlinkClick r:id="rId3"/>
              </a:rPr>
              <a:t>http://</a:t>
            </a:r>
            <a:r>
              <a:rPr lang="pl-PL" dirty="0" smtClean="0">
                <a:hlinkClick r:id="rId3"/>
              </a:rPr>
              <a:t>dl.2ality.com/2013/03/es6_codefest.pdf</a:t>
            </a:r>
            <a:endParaRPr lang="pl-PL" dirty="0" smtClean="0"/>
          </a:p>
          <a:p>
            <a:r>
              <a:rPr lang="pl-PL" dirty="0">
                <a:hlinkClick r:id="rId4"/>
              </a:rPr>
              <a:t>http://</a:t>
            </a:r>
            <a:r>
              <a:rPr lang="pl-PL" dirty="0" smtClean="0">
                <a:hlinkClick r:id="rId4"/>
              </a:rPr>
              <a:t>java.ociweb.com/mark/programming/JavaScript/ES2015.pdf</a:t>
            </a:r>
            <a:endParaRPr lang="pl-PL" dirty="0" smtClean="0"/>
          </a:p>
          <a:p>
            <a:r>
              <a:rPr lang="pl-PL" dirty="0">
                <a:hlinkClick r:id="rId5"/>
              </a:rPr>
              <a:t>http://</a:t>
            </a:r>
            <a:r>
              <a:rPr lang="pl-PL" dirty="0" smtClean="0">
                <a:hlinkClick r:id="rId5"/>
              </a:rPr>
              <a:t>webroad.pl/javascript/3964-przeglad-ecmascript-6</a:t>
            </a:r>
            <a:endParaRPr lang="pl-PL" dirty="0" smtClean="0"/>
          </a:p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04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/>
          <a:lstStyle/>
          <a:p>
            <a:r>
              <a:rPr lang="pl-PL" dirty="0" smtClean="0"/>
              <a:t>Gratuluję wytrwania!</a:t>
            </a:r>
            <a:endParaRPr lang="pl-PL" dirty="0"/>
          </a:p>
        </p:txBody>
      </p:sp>
      <p:pic>
        <p:nvPicPr>
          <p:cNvPr id="5" name="Symbol zastępczy zawartości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6" y="1600200"/>
            <a:ext cx="7551747" cy="4525963"/>
          </a:xfrm>
        </p:spPr>
      </p:pic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809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0"/>
            <a:ext cx="4042792" cy="4525963"/>
          </a:xfrm>
        </p:spPr>
        <p:txBody>
          <a:bodyPr>
            <a:noAutofit/>
          </a:bodyPr>
          <a:lstStyle/>
          <a:p>
            <a:r>
              <a:rPr lang="pl-PL" sz="2400" dirty="0"/>
              <a:t>s</a:t>
            </a:r>
            <a:r>
              <a:rPr lang="pl-PL" sz="2400" dirty="0" smtClean="0"/>
              <a:t>tałe</a:t>
            </a:r>
          </a:p>
          <a:p>
            <a:r>
              <a:rPr lang="pl-PL" sz="2400" dirty="0" err="1" smtClean="0"/>
              <a:t>let</a:t>
            </a:r>
            <a:endParaRPr lang="pl-PL" sz="2400" dirty="0" smtClean="0"/>
          </a:p>
          <a:p>
            <a:r>
              <a:rPr lang="pl-PL" sz="2400" dirty="0" smtClean="0"/>
              <a:t>domyślne parametry</a:t>
            </a:r>
          </a:p>
          <a:p>
            <a:r>
              <a:rPr lang="pl-PL" sz="2400" dirty="0" smtClean="0"/>
              <a:t>nazwane parametry (</a:t>
            </a:r>
            <a:r>
              <a:rPr lang="pl-PL" sz="2400" dirty="0" err="1" smtClean="0"/>
              <a:t>named</a:t>
            </a:r>
            <a:r>
              <a:rPr lang="pl-PL" sz="2400" dirty="0" smtClean="0"/>
              <a:t> </a:t>
            </a:r>
            <a:r>
              <a:rPr lang="pl-PL" sz="2400" dirty="0" err="1" smtClean="0"/>
              <a:t>parameters</a:t>
            </a:r>
            <a:r>
              <a:rPr lang="pl-PL" sz="2400" dirty="0" smtClean="0"/>
              <a:t>)</a:t>
            </a:r>
          </a:p>
          <a:p>
            <a:r>
              <a:rPr lang="pl-PL" sz="2400" dirty="0" smtClean="0"/>
              <a:t>funkcje strzałkowe (</a:t>
            </a:r>
            <a:r>
              <a:rPr lang="pl-PL" sz="2400" dirty="0" err="1" smtClean="0"/>
              <a:t>arrow</a:t>
            </a:r>
            <a:r>
              <a:rPr lang="pl-PL" sz="2400" dirty="0" smtClean="0"/>
              <a:t> </a:t>
            </a:r>
            <a:r>
              <a:rPr lang="pl-PL" sz="2400" dirty="0" err="1" smtClean="0"/>
              <a:t>functions</a:t>
            </a:r>
            <a:r>
              <a:rPr lang="pl-PL" sz="2400" dirty="0" smtClean="0"/>
              <a:t>)</a:t>
            </a:r>
          </a:p>
          <a:p>
            <a:r>
              <a:rPr lang="pl-PL" sz="2400" dirty="0" smtClean="0"/>
              <a:t>klasy</a:t>
            </a:r>
          </a:p>
          <a:p>
            <a:r>
              <a:rPr lang="pl-PL" sz="2400" dirty="0" err="1"/>
              <a:t>d</a:t>
            </a:r>
            <a:r>
              <a:rPr lang="pl-PL" sz="2400" dirty="0" err="1" smtClean="0"/>
              <a:t>estrukturyzacja</a:t>
            </a:r>
            <a:endParaRPr lang="pl-PL" sz="2400" dirty="0" smtClean="0"/>
          </a:p>
          <a:p>
            <a:r>
              <a:rPr lang="pl-PL" sz="2400" dirty="0" err="1" smtClean="0"/>
              <a:t>rest</a:t>
            </a:r>
            <a:r>
              <a:rPr lang="pl-PL" sz="2400" dirty="0" smtClean="0"/>
              <a:t> </a:t>
            </a:r>
            <a:r>
              <a:rPr lang="pl-PL" sz="2400" dirty="0" err="1" smtClean="0"/>
              <a:t>parameters</a:t>
            </a:r>
            <a:r>
              <a:rPr lang="pl-PL" sz="2400" dirty="0" smtClean="0"/>
              <a:t> i </a:t>
            </a:r>
            <a:r>
              <a:rPr lang="pl-PL" sz="2400" dirty="0" err="1" smtClean="0"/>
              <a:t>spread</a:t>
            </a:r>
            <a:endParaRPr lang="pl-PL" sz="2400" dirty="0" smtClean="0"/>
          </a:p>
          <a:p>
            <a:r>
              <a:rPr lang="pl-PL" sz="2400" dirty="0" smtClean="0"/>
              <a:t>symbole</a:t>
            </a:r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4788024" y="1628800"/>
            <a:ext cx="404279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dirty="0"/>
              <a:t>rozszerzone literały </a:t>
            </a:r>
            <a:r>
              <a:rPr lang="pl-PL" sz="2400" dirty="0" smtClean="0"/>
              <a:t>obiektu</a:t>
            </a:r>
          </a:p>
          <a:p>
            <a:r>
              <a:rPr lang="pl-PL" sz="2400" dirty="0" smtClean="0"/>
              <a:t>mapy </a:t>
            </a:r>
            <a:r>
              <a:rPr lang="pl-PL" sz="2400" dirty="0"/>
              <a:t>i </a:t>
            </a:r>
            <a:r>
              <a:rPr lang="pl-PL" sz="2400" dirty="0" smtClean="0"/>
              <a:t>zbiory</a:t>
            </a:r>
          </a:p>
          <a:p>
            <a:r>
              <a:rPr lang="pl-PL" sz="2400" dirty="0" err="1" smtClean="0"/>
              <a:t>foreach</a:t>
            </a:r>
            <a:endParaRPr lang="pl-PL" sz="2400" dirty="0" smtClean="0"/>
          </a:p>
          <a:p>
            <a:r>
              <a:rPr lang="pl-PL" sz="2400" dirty="0" err="1" smtClean="0"/>
              <a:t>iteratory</a:t>
            </a:r>
            <a:endParaRPr lang="pl-PL" sz="2400" dirty="0" smtClean="0"/>
          </a:p>
          <a:p>
            <a:r>
              <a:rPr lang="pl-PL" sz="2400" dirty="0" smtClean="0"/>
              <a:t>generatory</a:t>
            </a:r>
          </a:p>
          <a:p>
            <a:r>
              <a:rPr lang="pl-PL" sz="2400" dirty="0" smtClean="0"/>
              <a:t>literały numeryczne</a:t>
            </a:r>
          </a:p>
          <a:p>
            <a:r>
              <a:rPr lang="pl-PL" sz="2400" dirty="0" smtClean="0"/>
              <a:t>literały szablonów</a:t>
            </a:r>
          </a:p>
          <a:p>
            <a:r>
              <a:rPr lang="pl-PL" sz="2400" dirty="0" smtClean="0"/>
              <a:t>obietnice (</a:t>
            </a:r>
            <a:r>
              <a:rPr lang="pl-PL" sz="2400" dirty="0" err="1" smtClean="0"/>
              <a:t>promises</a:t>
            </a:r>
            <a:r>
              <a:rPr lang="pl-PL" sz="2400" dirty="0" smtClean="0"/>
              <a:t>)</a:t>
            </a:r>
          </a:p>
          <a:p>
            <a:r>
              <a:rPr lang="pl-PL" sz="2400" dirty="0" smtClean="0"/>
              <a:t>moduły</a:t>
            </a:r>
          </a:p>
          <a:p>
            <a:r>
              <a:rPr lang="pl-PL" sz="2400" dirty="0" smtClean="0"/>
              <a:t>pośrednicy (</a:t>
            </a:r>
            <a:r>
              <a:rPr lang="pl-PL" sz="2400" dirty="0" err="1" smtClean="0"/>
              <a:t>proxies</a:t>
            </a:r>
            <a:r>
              <a:rPr lang="pl-PL" sz="2400" dirty="0"/>
              <a:t>)</a:t>
            </a:r>
            <a:endParaRPr lang="pl-PL" sz="2400" dirty="0" smtClean="0"/>
          </a:p>
        </p:txBody>
      </p:sp>
      <p:sp>
        <p:nvSpPr>
          <p:cNvPr id="6" name="Prostokąt 5"/>
          <p:cNvSpPr/>
          <p:nvPr/>
        </p:nvSpPr>
        <p:spPr>
          <a:xfrm>
            <a:off x="323528" y="1628800"/>
            <a:ext cx="8640960" cy="4968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457200" y="274638"/>
            <a:ext cx="73551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mtClean="0"/>
              <a:t>Φ</a:t>
            </a:r>
            <a:endParaRPr lang="pl-PL" dirty="0"/>
          </a:p>
        </p:txBody>
      </p:sp>
      <p:pic>
        <p:nvPicPr>
          <p:cNvPr id="8" name="Symbol zastępczy zawartości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88640"/>
            <a:ext cx="1224136" cy="1224136"/>
          </a:xfrm>
          <a:prstGeom prst="rect">
            <a:avLst/>
          </a:prstGeom>
        </p:spPr>
      </p:pic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383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idx="4294967295"/>
          </p:nvPr>
        </p:nvSpPr>
        <p:spPr>
          <a:xfrm>
            <a:off x="323528" y="1844824"/>
            <a:ext cx="9937104" cy="3231232"/>
          </a:xfrm>
        </p:spPr>
        <p:txBody>
          <a:bodyPr/>
          <a:lstStyle/>
          <a:p>
            <a:r>
              <a:rPr lang="pl-PL" sz="16600" dirty="0" smtClean="0">
                <a:solidFill>
                  <a:srgbClr val="FF0000"/>
                </a:solidFill>
              </a:rPr>
              <a:t>Stałe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38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547664" y="5650030"/>
            <a:ext cx="8352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pl-PL" sz="72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72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</a:t>
            </a:r>
            <a:r>
              <a:rPr lang="pl-PL" sz="72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=„go”</a:t>
            </a:r>
            <a:endParaRPr lang="pl-PL" sz="7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828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Let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Kolega </a:t>
            </a:r>
            <a:r>
              <a:rPr lang="pl-PL" b="1" dirty="0" err="1" smtClean="0"/>
              <a:t>var</a:t>
            </a:r>
            <a:r>
              <a:rPr lang="pl-PL" b="1" dirty="0" smtClean="0"/>
              <a:t> </a:t>
            </a:r>
            <a:r>
              <a:rPr lang="pl-PL" dirty="0" smtClean="0"/>
              <a:t>(„wstydliwszy”)</a:t>
            </a:r>
          </a:p>
          <a:p>
            <a:r>
              <a:rPr lang="pl-PL" dirty="0" smtClean="0"/>
              <a:t>Zmienna zadeklarowana przy użyciu </a:t>
            </a:r>
            <a:r>
              <a:rPr lang="pl-PL" b="1" dirty="0" err="1" smtClean="0"/>
              <a:t>let</a:t>
            </a:r>
            <a:r>
              <a:rPr lang="pl-PL" dirty="0" smtClean="0"/>
              <a:t> ma zakres w obrębie bloku, a nie funkcji</a:t>
            </a:r>
          </a:p>
          <a:p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38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267744" y="0"/>
            <a:ext cx="8229600" cy="1143000"/>
          </a:xfrm>
        </p:spPr>
        <p:txBody>
          <a:bodyPr/>
          <a:lstStyle/>
          <a:p>
            <a:r>
              <a:rPr lang="pl-PL" dirty="0">
                <a:solidFill>
                  <a:srgbClr val="FF0000"/>
                </a:solidFill>
              </a:rPr>
              <a:t>Domyślne parametry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CB5-02FC-4AFE-9322-A82946F55154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896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624</Words>
  <Application>Microsoft Office PowerPoint</Application>
  <PresentationFormat>Pokaz na ekranie (4:3)</PresentationFormat>
  <Paragraphs>215</Paragraphs>
  <Slides>46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46</vt:i4>
      </vt:variant>
    </vt:vector>
  </HeadingPairs>
  <TitlesOfParts>
    <vt:vector size="47" baseType="lpstr">
      <vt:lpstr>Motyw pakietu Office</vt:lpstr>
      <vt:lpstr>ECMAScript 2015 (ES6)</vt:lpstr>
      <vt:lpstr>Prezentacja programu PowerPoint</vt:lpstr>
      <vt:lpstr>Prezentacja programu PowerPoint</vt:lpstr>
      <vt:lpstr>Prezentacja programu PowerPoint</vt:lpstr>
      <vt:lpstr>Prezentacja programu PowerPoint</vt:lpstr>
      <vt:lpstr>Stałe</vt:lpstr>
      <vt:lpstr>Prezentacja programu PowerPoint</vt:lpstr>
      <vt:lpstr>Let</vt:lpstr>
      <vt:lpstr>Domyślne parametry</vt:lpstr>
      <vt:lpstr>Domyślne parametry</vt:lpstr>
      <vt:lpstr>Funkcje strzałkowe</vt:lpstr>
      <vt:lpstr>Funkcje strzałkowe</vt:lpstr>
      <vt:lpstr>Klasy</vt:lpstr>
      <vt:lpstr>Klasy</vt:lpstr>
      <vt:lpstr>Destrukturyzacja</vt:lpstr>
      <vt:lpstr>Destrukturyzacja</vt:lpstr>
      <vt:lpstr>Rest parameters</vt:lpstr>
      <vt:lpstr>Rest parameters (varargs)</vt:lpstr>
      <vt:lpstr>Spread</vt:lpstr>
      <vt:lpstr>Symbole</vt:lpstr>
      <vt:lpstr>Symbole</vt:lpstr>
      <vt:lpstr>Rozszerzone literały obiektu</vt:lpstr>
      <vt:lpstr>Rozszerzone literały obiektu</vt:lpstr>
      <vt:lpstr>Mapy i zbiory</vt:lpstr>
      <vt:lpstr>Mapy i Zbiory</vt:lpstr>
      <vt:lpstr>Iteratory</vt:lpstr>
      <vt:lpstr>Iteratory</vt:lpstr>
      <vt:lpstr>foreach</vt:lpstr>
      <vt:lpstr>Generatory</vt:lpstr>
      <vt:lpstr>Generatory</vt:lpstr>
      <vt:lpstr>Literały numeryczne</vt:lpstr>
      <vt:lpstr>Literały numeryczne</vt:lpstr>
      <vt:lpstr>Literały szablonów</vt:lpstr>
      <vt:lpstr>Obietnice</vt:lpstr>
      <vt:lpstr>Moduły</vt:lpstr>
      <vt:lpstr>Moduły</vt:lpstr>
      <vt:lpstr>Pośrednicy</vt:lpstr>
      <vt:lpstr>Pośrednicy</vt:lpstr>
      <vt:lpstr>Prezentacja programu PowerPoint</vt:lpstr>
      <vt:lpstr>Pokrycie</vt:lpstr>
      <vt:lpstr>Tłumaczolatory?? (transpilers)</vt:lpstr>
      <vt:lpstr>Hinty i linty</vt:lpstr>
      <vt:lpstr>Prezentacja programu PowerPoint</vt:lpstr>
      <vt:lpstr>ES 2016 (ES7)</vt:lpstr>
      <vt:lpstr>Źródła</vt:lpstr>
      <vt:lpstr>Gratuluję wytrwania!</vt:lpstr>
    </vt:vector>
  </TitlesOfParts>
  <Company>Bank Zachodni WBK S.A.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ECMAScript 2015 (ES6)</dc:title>
  <dc:creator>Baranowski Marcin</dc:creator>
  <cp:lastModifiedBy>Baranowski Marcin</cp:lastModifiedBy>
  <cp:revision>56</cp:revision>
  <dcterms:created xsi:type="dcterms:W3CDTF">2016-09-30T13:13:42Z</dcterms:created>
  <dcterms:modified xsi:type="dcterms:W3CDTF">2016-10-05T14:03:36Z</dcterms:modified>
</cp:coreProperties>
</file>